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4"/>
  </p:sldMasterIdLst>
  <p:sldIdLst>
    <p:sldId id="265" r:id="rId5"/>
    <p:sldId id="293" r:id="rId6"/>
    <p:sldId id="294" r:id="rId7"/>
    <p:sldId id="295" r:id="rId8"/>
    <p:sldId id="296" r:id="rId9"/>
    <p:sldId id="297" r:id="rId10"/>
    <p:sldId id="290" r:id="rId11"/>
    <p:sldId id="291" r:id="rId12"/>
    <p:sldId id="29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C27803-DCFB-4CB6-8A66-06A87BF59FBC}" v="606" dt="2022-10-27T14:20:42.7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7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2EA19-44A6-4190-A36A-D3FDF0EA38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825BA-4AA2-453C-BCC0-B5B5BE4B44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8CCF3-4B5A-4BF4-8229-B1726F75F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990F4-779B-41EA-BD55-4CB1521E6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C8632-477E-4764-9A1C-B31FDB080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041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50069-D06C-488B-8441-599B6F06A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B5140-29BF-48E2-AFD3-E24DEC3F5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CB174-C728-4096-A6C1-BBAE6EC17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7987E-099F-4703-8621-F49B6184A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38671-D93D-4599-82F9-F4CDCDD9E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03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318A9F-6A89-4426-B1A1-2B07723833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5FDD68-AE9F-4B0D-B9C7-319F8CC0EF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45C62-FD86-4F6E-890E-154F67C2C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5859E-6EF0-4A2C-B447-6A4BC064F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842FD-941A-4BC1-92AE-D1CDF3539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282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D385C-3BF9-4202-BE49-780F70F72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93100-3DAD-40B8-BAC6-8E52A074A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623DF-B6F7-451E-8454-B3CA38872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58539-FF5B-43F9-91B2-8F9105348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00801-087E-4FA6-B625-DD46D90D9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76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D9B38-0695-47FE-9447-C0ABB2A0B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E32E2-C190-4C28-BCFC-40A5B30FF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121C1-1A2D-42AC-B402-26FDC427D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D4010-5439-4B49-9759-4262CFD2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B2BC8-34BE-4637-B5A5-F2055B4A2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941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00249-6928-48DE-9A8A-731016D51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41F83-0CBA-40DE-B066-90C2E72CF1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08FEB-1705-4AFC-AF40-C1243F74D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85497-79F4-45B9-95C4-6826EBD17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7C700E-0E08-4D25-B5F2-EB99CF821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316BD8-E967-4592-8DAC-0679EEB6D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923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05EEE-390D-42FB-8E37-C04D47437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22561-3A83-432F-9175-9F73AD53C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F6633-0B3D-433A-883B-CFA3EECD2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14DCBB-6991-4434-99ED-331D123744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47960D-BC6E-4D09-8E1D-C65442084D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D6E79F-0121-4211-BA57-23EF998F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62406E-C936-4840-A913-CF9056AAC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810D74-6551-4040-AB35-90906059D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384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5C499-DC83-4C2B-BE51-1563BBEF4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14136A-10C6-47FA-B407-78B887B83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FC5EBB-1BE9-40CB-A176-7D12E445D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8F8943-639C-4A24-A4A0-20014E2D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89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5BFEFE-86A5-4018-A2E2-A94FD02CE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5506AB-0242-45D4-9BD1-9A6DCD234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ECA1B9-0772-4645-91A4-5EE9901F0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682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48715-0772-44C2-BF3C-3E9C23599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F943A-CBA3-4D6A-BC7B-C5555988F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A0A0E-BE15-41B7-A12C-CB2E3EA84E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DFFA66-8D78-489F-A200-54CF7F9E1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CB9FE8-12A8-41F3-8840-C5D9BD1DE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8E758-40DD-4412-9FD4-5ECFA16F9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48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18D57-1BF1-409D-B9BC-6691FD210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6F1DE2-13A7-47E1-B2AF-202C70278B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3B12B3-9A55-4D6D-973F-6299602C6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7CC268-4000-4653-BCA8-2F41F54C2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0B6E7-9E73-40CD-BA63-F926008E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68503-BA3D-479B-BC0B-01473A44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89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FF1FB1-29C7-412A-AA9A-C02C86780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C7EE8-DB37-4970-96DF-9C0BC678A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44577-679F-494A-80FE-FFE1FA3982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B5E8A-4BBD-4678-BAB3-3CD6E70DBBE5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274ED-AE60-4303-A708-9494FFA20A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8E2AB-D251-467E-A1A9-D414FA243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2D859-A276-4308-8464-1B30D96A6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679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B4F7F7-9A27-42B0-B336-05AA1B13CB6B}"/>
              </a:ext>
            </a:extLst>
          </p:cNvPr>
          <p:cNvSpPr txBox="1"/>
          <p:nvPr/>
        </p:nvSpPr>
        <p:spPr>
          <a:xfrm>
            <a:off x="6403278" y="3006583"/>
            <a:ext cx="480700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VN" b="1" dirty="0"/>
              <a:t>Vật liệu sử dụng: Chủ yếu là nhựa cứng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VN" b="1" dirty="0"/>
              <a:t>Được bọc da cao cấp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VN" b="1" dirty="0"/>
              <a:t>Bản tiêu chuẩn bọc nỉ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1800" b="1" dirty="0">
                <a:solidFill>
                  <a:srgbClr val="33333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Navara 2022 chuyển từ động cơ 2.5L sang tăng áp kép 2.3L</a:t>
            </a:r>
            <a:br>
              <a:rPr lang="en-US" dirty="0"/>
            </a:br>
            <a:endParaRPr lang="en-US" b="0" dirty="0">
              <a:effectLst/>
            </a:endParaRPr>
          </a:p>
          <a:p>
            <a:br>
              <a:rPr lang="en-US" dirty="0"/>
            </a:br>
            <a:endParaRPr lang="vi-VN" b="0" dirty="0">
              <a:effectLst/>
            </a:endParaRPr>
          </a:p>
          <a:p>
            <a:br>
              <a:rPr lang="vi-VN" dirty="0"/>
            </a:br>
            <a:r>
              <a:rPr lang="en-US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6ADAE6-0551-814A-863E-295BF60E5CA2}"/>
              </a:ext>
            </a:extLst>
          </p:cNvPr>
          <p:cNvSpPr txBox="1"/>
          <p:nvPr/>
        </p:nvSpPr>
        <p:spPr>
          <a:xfrm>
            <a:off x="4921536" y="665509"/>
            <a:ext cx="3885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ật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liệu</a:t>
            </a:r>
            <a:r>
              <a:rPr lang="en-GB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chính</a:t>
            </a:r>
            <a:endParaRPr lang="en-US" sz="3200" b="1" noProof="1"/>
          </a:p>
        </p:txBody>
      </p:sp>
      <p:pic>
        <p:nvPicPr>
          <p:cNvPr id="13" name="Picture 12" descr="A red truck on a grass field&#10;&#10;Description automatically generated with low confidence">
            <a:extLst>
              <a:ext uri="{FF2B5EF4-FFF2-40B4-BE49-F238E27FC236}">
                <a16:creationId xmlns:a16="http://schemas.microsoft.com/office/drawing/2014/main" id="{4F0C0C96-725B-A146-91E2-39050940F11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31" y="2598502"/>
            <a:ext cx="4607003" cy="314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881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6ADAE6-0551-814A-863E-295BF60E5CA2}"/>
              </a:ext>
            </a:extLst>
          </p:cNvPr>
          <p:cNvSpPr txBox="1"/>
          <p:nvPr/>
        </p:nvSpPr>
        <p:spPr>
          <a:xfrm>
            <a:off x="2933773" y="685815"/>
            <a:ext cx="6352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So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sánh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vật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liệu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với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tiền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nhiệm</a:t>
            </a:r>
            <a:endParaRPr lang="en-US" sz="3200" b="1" noProof="1"/>
          </a:p>
        </p:txBody>
      </p:sp>
      <p:pic>
        <p:nvPicPr>
          <p:cNvPr id="10" name="Picture 9" descr="A picture containing text, car&#10;&#10;Description automatically generated">
            <a:extLst>
              <a:ext uri="{FF2B5EF4-FFF2-40B4-BE49-F238E27FC236}">
                <a16:creationId xmlns:a16="http://schemas.microsoft.com/office/drawing/2014/main" id="{CF7CA031-D116-F445-B456-FEC99DD9D2BB}"/>
              </a:ext>
            </a:extLst>
          </p:cNvPr>
          <p:cNvPicPr/>
          <p:nvPr/>
        </p:nvPicPr>
        <p:blipFill rotWithShape="1">
          <a:blip r:embed="rId2"/>
          <a:srcRect t="24660"/>
          <a:stretch/>
        </p:blipFill>
        <p:spPr>
          <a:xfrm>
            <a:off x="2933773" y="2020710"/>
            <a:ext cx="5943600" cy="335839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F09B5F1-DBDD-2D4E-ABEA-52A907E6185D}"/>
              </a:ext>
            </a:extLst>
          </p:cNvPr>
          <p:cNvSpPr txBox="1"/>
          <p:nvPr/>
        </p:nvSpPr>
        <p:spPr>
          <a:xfrm>
            <a:off x="2571879" y="5850737"/>
            <a:ext cx="7278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Nissan </a:t>
            </a:r>
            <a:r>
              <a:rPr lang="en-GB" sz="18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navara</a:t>
            </a:r>
            <a:r>
              <a:rPr lang="en-GB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2022 </a:t>
            </a:r>
            <a:r>
              <a:rPr lang="en-GB" sz="18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kế</a:t>
            </a:r>
            <a:r>
              <a:rPr lang="en-GB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thừa</a:t>
            </a:r>
            <a:r>
              <a:rPr lang="en-GB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kích</a:t>
            </a:r>
            <a:r>
              <a:rPr lang="en-GB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thước</a:t>
            </a:r>
            <a:r>
              <a:rPr lang="en-GB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trọng</a:t>
            </a:r>
            <a:r>
              <a:rPr lang="en-GB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lượng</a:t>
            </a:r>
            <a:r>
              <a:rPr lang="en-GB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từ</a:t>
            </a:r>
            <a:r>
              <a:rPr lang="en-GB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tiền</a:t>
            </a:r>
            <a:r>
              <a:rPr lang="en-GB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nhiệm</a:t>
            </a:r>
            <a:endParaRPr lang="en-US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88431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6ADAE6-0551-814A-863E-295BF60E5CA2}"/>
              </a:ext>
            </a:extLst>
          </p:cNvPr>
          <p:cNvSpPr txBox="1"/>
          <p:nvPr/>
        </p:nvSpPr>
        <p:spPr>
          <a:xfrm>
            <a:off x="2933773" y="685815"/>
            <a:ext cx="6352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So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sánh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vật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liệu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với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tiền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nhiệm</a:t>
            </a:r>
            <a:endParaRPr lang="en-US" sz="3200" b="1" noProof="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9B5F1-DBDD-2D4E-ABEA-52A907E6185D}"/>
              </a:ext>
            </a:extLst>
          </p:cNvPr>
          <p:cNvSpPr txBox="1"/>
          <p:nvPr/>
        </p:nvSpPr>
        <p:spPr>
          <a:xfrm>
            <a:off x="7534624" y="3429000"/>
            <a:ext cx="3821784" cy="1427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0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20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2022 </a:t>
            </a:r>
            <a:r>
              <a:rPr lang="en-GB" sz="20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được</a:t>
            </a:r>
            <a:r>
              <a:rPr lang="en-GB" sz="20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thêm</a:t>
            </a:r>
            <a:r>
              <a:rPr lang="en-GB" sz="20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vào</a:t>
            </a:r>
            <a:r>
              <a:rPr lang="en-GB" sz="20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endParaRPr lang="en-VN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20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Nẹp</a:t>
            </a:r>
            <a:r>
              <a:rPr lang="en-GB" sz="20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chân</a:t>
            </a:r>
            <a:r>
              <a:rPr lang="en-GB" sz="20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kính</a:t>
            </a:r>
            <a:r>
              <a:rPr lang="en-GB" sz="20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mạ</a:t>
            </a:r>
            <a:r>
              <a:rPr lang="en-GB" sz="20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crom</a:t>
            </a:r>
            <a:endParaRPr lang="en-VN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20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Khoá</a:t>
            </a:r>
            <a:r>
              <a:rPr lang="en-GB" sz="20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vô</a:t>
            </a:r>
            <a:r>
              <a:rPr lang="en-GB" sz="20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lăng</a:t>
            </a:r>
            <a:r>
              <a:rPr lang="en-GB" sz="20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khi</a:t>
            </a:r>
            <a:r>
              <a:rPr lang="en-GB" sz="20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tắt</a:t>
            </a:r>
            <a:r>
              <a:rPr lang="en-GB" sz="20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20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máy</a:t>
            </a:r>
            <a:endParaRPr lang="en-VN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8" name="Picture 7" descr="A car parked inside a building&#10;&#10;Description automatically generated with medium confidence">
            <a:extLst>
              <a:ext uri="{FF2B5EF4-FFF2-40B4-BE49-F238E27FC236}">
                <a16:creationId xmlns:a16="http://schemas.microsoft.com/office/drawing/2014/main" id="{F18C0033-4174-5244-B62B-936B74DD24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97089" y="1941497"/>
            <a:ext cx="5943600" cy="4457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4B3E64-77FF-9D4C-8A17-849EAFBB13BF}"/>
              </a:ext>
            </a:extLst>
          </p:cNvPr>
          <p:cNvSpPr txBox="1"/>
          <p:nvPr/>
        </p:nvSpPr>
        <p:spPr>
          <a:xfrm>
            <a:off x="7190627" y="2614847"/>
            <a:ext cx="1784040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err="1">
                <a:solidFill>
                  <a:srgbClr val="0EB050"/>
                </a:solidFill>
              </a:rPr>
              <a:t>Ngoại</a:t>
            </a:r>
            <a:r>
              <a:rPr lang="en-US" sz="2400" b="1" dirty="0">
                <a:solidFill>
                  <a:srgbClr val="0EB050"/>
                </a:solidFill>
              </a:rPr>
              <a:t> </a:t>
            </a:r>
            <a:r>
              <a:rPr lang="en-US" sz="2400" b="1" dirty="0" err="1">
                <a:solidFill>
                  <a:srgbClr val="0EB050"/>
                </a:solidFill>
              </a:rPr>
              <a:t>thất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873951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6ADAE6-0551-814A-863E-295BF60E5CA2}"/>
              </a:ext>
            </a:extLst>
          </p:cNvPr>
          <p:cNvSpPr txBox="1"/>
          <p:nvPr/>
        </p:nvSpPr>
        <p:spPr>
          <a:xfrm>
            <a:off x="2933773" y="685815"/>
            <a:ext cx="6352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So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sánh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vật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liệu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với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tiền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nhiệm</a:t>
            </a:r>
            <a:endParaRPr lang="en-US" sz="3200" b="1" noProof="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9B5F1-DBDD-2D4E-ABEA-52A907E6185D}"/>
              </a:ext>
            </a:extLst>
          </p:cNvPr>
          <p:cNvSpPr txBox="1"/>
          <p:nvPr/>
        </p:nvSpPr>
        <p:spPr>
          <a:xfrm>
            <a:off x="6718444" y="2388886"/>
            <a:ext cx="5345369" cy="4078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2022 </a:t>
            </a:r>
            <a:r>
              <a:rPr lang="en-GB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được</a:t>
            </a:r>
            <a:r>
              <a:rPr lang="en-GB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thay</a:t>
            </a:r>
            <a:r>
              <a:rPr lang="en-GB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đổi</a:t>
            </a:r>
            <a:endParaRPr lang="en-VN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Chất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liệu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ghế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được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thiết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kế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với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da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cao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cấp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thay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vì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nỉ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như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tiền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nhiệm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Ghế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có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thêm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công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nghệ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Zero Gravity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Hệ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thống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g</a:t>
            </a: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a tự động - Cruise control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Màn hình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từ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5inch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lên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7inch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Đàm thoại rảnh tay và chức năng két nối với Smart Phone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Ra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lệnh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giọng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nói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Cửa gió sau với 2 cửa gió độc lập kết hợp cổng sạc USB và khay đựng đồ</a:t>
            </a:r>
            <a:endParaRPr lang="en-V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Màn hình giải trí cảm ứng 8 inch</a:t>
            </a:r>
            <a:endParaRPr lang="en-V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4B3E64-77FF-9D4C-8A17-849EAFBB13BF}"/>
              </a:ext>
            </a:extLst>
          </p:cNvPr>
          <p:cNvSpPr txBox="1"/>
          <p:nvPr/>
        </p:nvSpPr>
        <p:spPr>
          <a:xfrm>
            <a:off x="6846631" y="1720303"/>
            <a:ext cx="1784040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err="1">
                <a:solidFill>
                  <a:srgbClr val="0EB050"/>
                </a:solidFill>
              </a:rPr>
              <a:t>Nội</a:t>
            </a:r>
            <a:r>
              <a:rPr lang="en-US" sz="2400" b="1" dirty="0">
                <a:solidFill>
                  <a:srgbClr val="0EB050"/>
                </a:solidFill>
              </a:rPr>
              <a:t> </a:t>
            </a:r>
            <a:r>
              <a:rPr lang="en-US" sz="2400" b="1" dirty="0" err="1">
                <a:solidFill>
                  <a:srgbClr val="0EB050"/>
                </a:solidFill>
              </a:rPr>
              <a:t>thất</a:t>
            </a:r>
            <a:endParaRPr lang="en-GB" sz="2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3062381-EC08-C144-8AD4-840F6F5F3AE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5609" y="2014839"/>
            <a:ext cx="5943600" cy="431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573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6ADAE6-0551-814A-863E-295BF60E5CA2}"/>
              </a:ext>
            </a:extLst>
          </p:cNvPr>
          <p:cNvSpPr txBox="1"/>
          <p:nvPr/>
        </p:nvSpPr>
        <p:spPr>
          <a:xfrm>
            <a:off x="2933773" y="685815"/>
            <a:ext cx="6352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So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sánh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vật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liệu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với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tiền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nhiệm</a:t>
            </a:r>
            <a:endParaRPr lang="en-US" sz="3200" b="1" noProof="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9B5F1-DBDD-2D4E-ABEA-52A907E6185D}"/>
              </a:ext>
            </a:extLst>
          </p:cNvPr>
          <p:cNvSpPr txBox="1"/>
          <p:nvPr/>
        </p:nvSpPr>
        <p:spPr>
          <a:xfrm>
            <a:off x="6718444" y="2388886"/>
            <a:ext cx="5345369" cy="4078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2022 </a:t>
            </a:r>
            <a:r>
              <a:rPr lang="en-GB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được</a:t>
            </a:r>
            <a:r>
              <a:rPr lang="en-GB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thay</a:t>
            </a:r>
            <a:r>
              <a:rPr lang="en-GB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b="1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đổi</a:t>
            </a:r>
            <a:endParaRPr lang="en-VN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Chất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liệu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ghế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được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thiết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kế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với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da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cao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cấp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thay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vì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nỉ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như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tiền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nhiệm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Ghế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có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thêm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công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nghệ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Zero Gravity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Hệ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thống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g</a:t>
            </a: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a tự động - Cruise control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Màn hình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từ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5inch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lên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7inch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Đàm thoại rảnh tay và chức năng két nối với Smart Phone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Ra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lệnh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giọng</a:t>
            </a:r>
            <a:r>
              <a:rPr lang="en-GB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6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nói</a:t>
            </a:r>
            <a:endParaRPr lang="en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Cửa gió sau với 2 cửa gió độc lập kết hợp cổng sạc USB và khay đựng đồ</a:t>
            </a:r>
            <a:endParaRPr lang="en-V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VN" sz="16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Màn hình giải trí cảm ứng 8 inch</a:t>
            </a:r>
            <a:endParaRPr lang="en-V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3062381-EC08-C144-8AD4-840F6F5F3AE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5609" y="2014839"/>
            <a:ext cx="5943600" cy="431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896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6ADAE6-0551-814A-863E-295BF60E5CA2}"/>
              </a:ext>
            </a:extLst>
          </p:cNvPr>
          <p:cNvSpPr txBox="1"/>
          <p:nvPr/>
        </p:nvSpPr>
        <p:spPr>
          <a:xfrm>
            <a:off x="2933773" y="685815"/>
            <a:ext cx="6352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So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sánh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vật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liệu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với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tiền</a:t>
            </a:r>
            <a:r>
              <a:rPr lang="en-GB" sz="32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nhiệm</a:t>
            </a:r>
            <a:endParaRPr lang="en-US" sz="3200" b="1" noProof="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9B5F1-DBDD-2D4E-ABEA-52A907E6185D}"/>
              </a:ext>
            </a:extLst>
          </p:cNvPr>
          <p:cNvSpPr txBox="1"/>
          <p:nvPr/>
        </p:nvSpPr>
        <p:spPr>
          <a:xfrm>
            <a:off x="6677066" y="3414792"/>
            <a:ext cx="5219292" cy="1802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itchFamily="2" charset="2"/>
              <a:buChar char="Ø"/>
            </a:pP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Về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động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cơ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,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2022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thay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đổi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từ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VN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cỗ máy diesel Turbo kép 2.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5</a:t>
            </a:r>
            <a:r>
              <a:rPr lang="en-VN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 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sang 2.3L,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vành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xe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đúc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hợp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kim</a:t>
            </a:r>
            <a:endParaRPr lang="en-V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/>
            <a:endParaRPr lang="en-V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lvl="0" indent="-285750">
              <a:buFont typeface="Wingdings" pitchFamily="2" charset="2"/>
              <a:buChar char="Ø"/>
            </a:pP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Về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trang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bị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an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toàn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, Nissan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navara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2022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kế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thừa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từ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bản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tiền</a:t>
            </a:r>
            <a:r>
              <a:rPr lang="en-GB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dirty="0" err="1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nhiệm</a:t>
            </a:r>
            <a:endParaRPr lang="en-V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V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8" name="Picture 7" descr="A car parked inside a building&#10;&#10;Description automatically generated">
            <a:extLst>
              <a:ext uri="{FF2B5EF4-FFF2-40B4-BE49-F238E27FC236}">
                <a16:creationId xmlns:a16="http://schemas.microsoft.com/office/drawing/2014/main" id="{E7B1829A-7DBF-5E4E-A137-29AEE2289EE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1516" y="1941497"/>
            <a:ext cx="59436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23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07913C-91AC-2143-BBD8-EA876D1061A9}"/>
              </a:ext>
            </a:extLst>
          </p:cNvPr>
          <p:cNvSpPr txBox="1"/>
          <p:nvPr/>
        </p:nvSpPr>
        <p:spPr>
          <a:xfrm>
            <a:off x="3673649" y="1761713"/>
            <a:ext cx="4873186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err="1">
                <a:solidFill>
                  <a:srgbClr val="0EB050"/>
                </a:solidFill>
              </a:rPr>
              <a:t>Thay</a:t>
            </a:r>
            <a:r>
              <a:rPr lang="en-US" sz="2400" b="1" dirty="0">
                <a:solidFill>
                  <a:srgbClr val="0EB050"/>
                </a:solidFill>
              </a:rPr>
              <a:t> </a:t>
            </a:r>
            <a:r>
              <a:rPr lang="en-US" sz="2400" b="1" dirty="0" err="1">
                <a:solidFill>
                  <a:srgbClr val="0EB050"/>
                </a:solidFill>
              </a:rPr>
              <a:t>đổi</a:t>
            </a:r>
            <a:r>
              <a:rPr lang="en-US" sz="2400" b="1" dirty="0">
                <a:solidFill>
                  <a:srgbClr val="0EB050"/>
                </a:solidFill>
              </a:rPr>
              <a:t> </a:t>
            </a:r>
            <a:r>
              <a:rPr lang="en-US" sz="2400" b="1" dirty="0" err="1">
                <a:solidFill>
                  <a:srgbClr val="0EB050"/>
                </a:solidFill>
              </a:rPr>
              <a:t>từ</a:t>
            </a:r>
            <a:r>
              <a:rPr lang="en-US" sz="2400" b="1" dirty="0">
                <a:solidFill>
                  <a:srgbClr val="0EB050"/>
                </a:solidFill>
              </a:rPr>
              <a:t> </a:t>
            </a:r>
            <a:r>
              <a:rPr lang="en-US" sz="2400" b="1" dirty="0" err="1">
                <a:solidFill>
                  <a:srgbClr val="0EB050"/>
                </a:solidFill>
              </a:rPr>
              <a:t>tiền</a:t>
            </a:r>
            <a:r>
              <a:rPr lang="en-US" sz="2400" b="1" dirty="0">
                <a:solidFill>
                  <a:srgbClr val="0EB050"/>
                </a:solidFill>
              </a:rPr>
              <a:t> </a:t>
            </a:r>
            <a:r>
              <a:rPr lang="en-US" sz="2400" b="1" dirty="0" err="1">
                <a:solidFill>
                  <a:srgbClr val="0EB050"/>
                </a:solidFill>
              </a:rPr>
              <a:t>thiết</a:t>
            </a:r>
            <a:r>
              <a:rPr lang="en-US" sz="2400" b="1" dirty="0">
                <a:solidFill>
                  <a:srgbClr val="0EB050"/>
                </a:solidFill>
              </a:rPr>
              <a:t> </a:t>
            </a:r>
            <a:r>
              <a:rPr lang="en-US" sz="2400" b="1" dirty="0" err="1">
                <a:solidFill>
                  <a:srgbClr val="0EB050"/>
                </a:solidFill>
              </a:rPr>
              <a:t>kế</a:t>
            </a:r>
            <a:r>
              <a:rPr lang="en-US" sz="2400" b="1" dirty="0">
                <a:solidFill>
                  <a:srgbClr val="0EB050"/>
                </a:solidFill>
              </a:rPr>
              <a:t> </a:t>
            </a:r>
            <a:r>
              <a:rPr lang="en-US" sz="2400" b="1" dirty="0" err="1">
                <a:solidFill>
                  <a:srgbClr val="0EB050"/>
                </a:solidFill>
              </a:rPr>
              <a:t>đến</a:t>
            </a:r>
            <a:r>
              <a:rPr lang="en-US" sz="2400" b="1" dirty="0">
                <a:solidFill>
                  <a:srgbClr val="0EB050"/>
                </a:solidFill>
              </a:rPr>
              <a:t> </a:t>
            </a:r>
            <a:r>
              <a:rPr lang="en-US" sz="2400" b="1" dirty="0" err="1">
                <a:solidFill>
                  <a:srgbClr val="0EB050"/>
                </a:solidFill>
              </a:rPr>
              <a:t>hiện</a:t>
            </a:r>
            <a:r>
              <a:rPr lang="en-US" sz="2400" b="1" dirty="0">
                <a:solidFill>
                  <a:srgbClr val="0EB050"/>
                </a:solidFill>
              </a:rPr>
              <a:t> </a:t>
            </a:r>
            <a:r>
              <a:rPr lang="en-US" sz="2400" b="1" dirty="0" err="1">
                <a:solidFill>
                  <a:srgbClr val="0EB050"/>
                </a:solidFill>
              </a:rPr>
              <a:t>tại</a:t>
            </a:r>
            <a:endParaRPr lang="en-GB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1BE06E-20D7-6540-93FA-45C1D16AE408}"/>
              </a:ext>
            </a:extLst>
          </p:cNvPr>
          <p:cNvSpPr txBox="1"/>
          <p:nvPr/>
        </p:nvSpPr>
        <p:spPr>
          <a:xfrm>
            <a:off x="846816" y="3152744"/>
            <a:ext cx="4873186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Mẫu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bán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tải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có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đường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nét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thiết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kế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khỏe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khoắn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và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nam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tính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đặc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trưng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của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nhà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Nissan</a:t>
            </a:r>
          </a:p>
          <a:p>
            <a:pPr>
              <a:lnSpc>
                <a:spcPct val="150000"/>
              </a:lnSpc>
            </a:pPr>
            <a:endParaRPr lang="en-GB" sz="1800" b="1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Mang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lại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cảm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giác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lái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thoải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mái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và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cải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thiện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mức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tiết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kiệm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nhiên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liệu</a:t>
            </a:r>
            <a:br>
              <a:rPr lang="vi-VN" b="1" dirty="0"/>
            </a:br>
            <a:r>
              <a:rPr lang="en-US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4D4114-346B-B64A-A84E-92EFEC032ACC}"/>
              </a:ext>
            </a:extLst>
          </p:cNvPr>
          <p:cNvSpPr txBox="1"/>
          <p:nvPr/>
        </p:nvSpPr>
        <p:spPr>
          <a:xfrm>
            <a:off x="3094916" y="712491"/>
            <a:ext cx="60306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Xu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hướng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thẩm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mỹ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của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sản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phẩm</a:t>
            </a:r>
            <a:endParaRPr lang="en-VN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A picture containing outdoor, sky, grass, mountain&#10;&#10;Description automatically generated">
            <a:extLst>
              <a:ext uri="{FF2B5EF4-FFF2-40B4-BE49-F238E27FC236}">
                <a16:creationId xmlns:a16="http://schemas.microsoft.com/office/drawing/2014/main" id="{E64B33BD-8373-414A-9FD9-5000CEF787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438630" y="2852901"/>
            <a:ext cx="4717613" cy="314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399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07913C-91AC-2143-BBD8-EA876D1061A9}"/>
              </a:ext>
            </a:extLst>
          </p:cNvPr>
          <p:cNvSpPr txBox="1"/>
          <p:nvPr/>
        </p:nvSpPr>
        <p:spPr>
          <a:xfrm>
            <a:off x="4755870" y="1802389"/>
            <a:ext cx="2680259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400" b="1" dirty="0">
                <a:solidFill>
                  <a:srgbClr val="0EB05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Nissan </a:t>
            </a:r>
            <a:r>
              <a:rPr lang="en-GB" sz="2400" b="1" dirty="0" err="1">
                <a:solidFill>
                  <a:srgbClr val="0EB05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navara</a:t>
            </a:r>
            <a:r>
              <a:rPr lang="en-GB" sz="2400" b="1" dirty="0">
                <a:solidFill>
                  <a:srgbClr val="0EB05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2021</a:t>
            </a:r>
            <a:endParaRPr lang="en-GB" sz="3200" dirty="0">
              <a:solidFill>
                <a:srgbClr val="0EB05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1BE06E-20D7-6540-93FA-45C1D16AE408}"/>
              </a:ext>
            </a:extLst>
          </p:cNvPr>
          <p:cNvSpPr txBox="1"/>
          <p:nvPr/>
        </p:nvSpPr>
        <p:spPr>
          <a:xfrm>
            <a:off x="742927" y="3066751"/>
            <a:ext cx="4626242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VN" b="1" dirty="0">
                <a:solidFill>
                  <a:srgbClr val="333333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Một số chi tiết kế thừa từ bản tiền nhiệm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VN" b="1" dirty="0">
                <a:solidFill>
                  <a:srgbClr val="333333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</a:t>
            </a:r>
            <a:r>
              <a:rPr lang="en-VN" sz="1800" b="1" dirty="0">
                <a:solidFill>
                  <a:srgbClr val="33333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ó những cải tiến, thay đổi lớn trong thiết kế ngoại thất giúp chiếc xe trở lên hầm hố, hiện đại, khỏe khoắn và ấn tượng hơn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VN" b="1" dirty="0">
                <a:solidFill>
                  <a:srgbClr val="333333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V</a:t>
            </a:r>
            <a:r>
              <a:rPr lang="en-VN" sz="1800" b="1" dirty="0">
                <a:solidFill>
                  <a:srgbClr val="33333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ô lăng tinh chỉnh với góc đánh lái nhỏ hơn và nhẹ hơn</a:t>
            </a:r>
            <a:br>
              <a:rPr lang="vi-VN" b="1" dirty="0"/>
            </a:br>
            <a:r>
              <a:rPr lang="en-US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4D4114-346B-B64A-A84E-92EFEC032ACC}"/>
              </a:ext>
            </a:extLst>
          </p:cNvPr>
          <p:cNvSpPr txBox="1"/>
          <p:nvPr/>
        </p:nvSpPr>
        <p:spPr>
          <a:xfrm>
            <a:off x="3094916" y="712491"/>
            <a:ext cx="60306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Xu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hướng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thẩm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mỹ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của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sản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phẩm</a:t>
            </a:r>
            <a:endParaRPr lang="en-VN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A picture containing car, road, police, roof&#10;&#10;Description automatically generated">
            <a:extLst>
              <a:ext uri="{FF2B5EF4-FFF2-40B4-BE49-F238E27FC236}">
                <a16:creationId xmlns:a16="http://schemas.microsoft.com/office/drawing/2014/main" id="{75FC2497-7AE5-4D48-A437-C78B98D07D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808336" y="3004092"/>
            <a:ext cx="5566699" cy="292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261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478957-C80B-42CD-AAF3-910E30272401}"/>
              </a:ext>
            </a:extLst>
          </p:cNvPr>
          <p:cNvSpPr/>
          <p:nvPr/>
        </p:nvSpPr>
        <p:spPr>
          <a:xfrm>
            <a:off x="-188686" y="590843"/>
            <a:ext cx="13048343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2CD0C-3B54-48F4-B27F-C138683B5D66}"/>
              </a:ext>
            </a:extLst>
          </p:cNvPr>
          <p:cNvSpPr/>
          <p:nvPr/>
        </p:nvSpPr>
        <p:spPr>
          <a:xfrm>
            <a:off x="128187" y="1640792"/>
            <a:ext cx="11964112" cy="505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07913C-91AC-2143-BBD8-EA876D1061A9}"/>
              </a:ext>
            </a:extLst>
          </p:cNvPr>
          <p:cNvSpPr txBox="1"/>
          <p:nvPr/>
        </p:nvSpPr>
        <p:spPr>
          <a:xfrm>
            <a:off x="4755870" y="1802389"/>
            <a:ext cx="2680259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400" b="1" dirty="0">
                <a:solidFill>
                  <a:srgbClr val="0EB05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Nissan </a:t>
            </a:r>
            <a:r>
              <a:rPr lang="en-GB" sz="2400" b="1" dirty="0" err="1">
                <a:solidFill>
                  <a:srgbClr val="0EB05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navara</a:t>
            </a:r>
            <a:r>
              <a:rPr lang="en-GB" sz="2400" b="1" dirty="0">
                <a:solidFill>
                  <a:srgbClr val="0EB05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2022</a:t>
            </a:r>
            <a:endParaRPr lang="en-GB" sz="3200" dirty="0">
              <a:solidFill>
                <a:srgbClr val="0EB05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1BE06E-20D7-6540-93FA-45C1D16AE408}"/>
              </a:ext>
            </a:extLst>
          </p:cNvPr>
          <p:cNvSpPr txBox="1"/>
          <p:nvPr/>
        </p:nvSpPr>
        <p:spPr>
          <a:xfrm>
            <a:off x="645504" y="3274500"/>
            <a:ext cx="4566145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VN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Có s</a:t>
            </a:r>
            <a:r>
              <a:rPr lang="en-VN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ự dịch chuyển đáng kể trong độ tuổi khách hàng</a:t>
            </a:r>
          </a:p>
          <a:p>
            <a:pPr>
              <a:lnSpc>
                <a:spcPct val="150000"/>
              </a:lnSpc>
            </a:pPr>
            <a:endParaRPr lang="en-VN" sz="1800" b="1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VN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Navara giờ không còn gắn liền với nét bo tròn mà trở nên gân guốc và nam tính hơn</a:t>
            </a:r>
            <a:br>
              <a:rPr lang="vi-VN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4D4114-346B-B64A-A84E-92EFEC032ACC}"/>
              </a:ext>
            </a:extLst>
          </p:cNvPr>
          <p:cNvSpPr txBox="1"/>
          <p:nvPr/>
        </p:nvSpPr>
        <p:spPr>
          <a:xfrm>
            <a:off x="3094916" y="712491"/>
            <a:ext cx="60306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Xu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hướng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thẩm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mỹ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của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sản</a:t>
            </a:r>
            <a:r>
              <a:rPr lang="en-GB" sz="32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en-GB" sz="3200" b="1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phẩm</a:t>
            </a:r>
            <a:endParaRPr lang="en-VN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A car parked on a beach&#10;&#10;Description automatically generated with low confidence">
            <a:extLst>
              <a:ext uri="{FF2B5EF4-FFF2-40B4-BE49-F238E27FC236}">
                <a16:creationId xmlns:a16="http://schemas.microsoft.com/office/drawing/2014/main" id="{A85165C0-50FB-D145-8129-94F3373B712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728965" y="2856598"/>
            <a:ext cx="5607249" cy="315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55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8DBB12C60ACD43B0AB6D040C2D7D2E" ma:contentTypeVersion="11" ma:contentTypeDescription="Create a new document." ma:contentTypeScope="" ma:versionID="2975197b1b9329d4bed0d07be1544965">
  <xsd:schema xmlns:xsd="http://www.w3.org/2001/XMLSchema" xmlns:xs="http://www.w3.org/2001/XMLSchema" xmlns:p="http://schemas.microsoft.com/office/2006/metadata/properties" xmlns:ns3="518d4b73-4755-4f7b-adce-700f84c36b3a" xmlns:ns4="9b3f2b1c-b569-4ae8-ae62-019454d7d587" targetNamespace="http://schemas.microsoft.com/office/2006/metadata/properties" ma:root="true" ma:fieldsID="2db1c5b059e613dc57e490f1c1567b31" ns3:_="" ns4:_="">
    <xsd:import namespace="518d4b73-4755-4f7b-adce-700f84c36b3a"/>
    <xsd:import namespace="9b3f2b1c-b569-4ae8-ae62-019454d7d58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8d4b73-4755-4f7b-adce-700f84c36b3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3f2b1c-b569-4ae8-ae62-019454d7d587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3E252D-09FE-4071-A91B-CACE44D94AB6}">
  <ds:schemaRefs>
    <ds:schemaRef ds:uri="http://schemas.microsoft.com/office/2006/documentManagement/types"/>
    <ds:schemaRef ds:uri="518d4b73-4755-4f7b-adce-700f84c36b3a"/>
    <ds:schemaRef ds:uri="http://purl.org/dc/terms/"/>
    <ds:schemaRef ds:uri="http://schemas.openxmlformats.org/package/2006/metadata/core-properties"/>
    <ds:schemaRef ds:uri="http://purl.org/dc/dcmitype/"/>
    <ds:schemaRef ds:uri="9b3f2b1c-b569-4ae8-ae62-019454d7d587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023ABC3-D3D7-4A9E-B293-0ECC2138E8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8d4b73-4755-4f7b-adce-700f84c36b3a"/>
    <ds:schemaRef ds:uri="9b3f2b1c-b569-4ae8-ae62-019454d7d58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1CF38C-2F8F-4A54-8984-34E2CB794A8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2449</TotalTime>
  <Words>480</Words>
  <Application>Microsoft Macintosh PowerPoint</Application>
  <PresentationFormat>Widescreen</PresentationFormat>
  <Paragraphs>54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Huu Nhan 20200450</dc:creator>
  <cp:lastModifiedBy>LE THANH HAI 20191813</cp:lastModifiedBy>
  <cp:revision>26</cp:revision>
  <dcterms:created xsi:type="dcterms:W3CDTF">2022-10-24T16:22:13Z</dcterms:created>
  <dcterms:modified xsi:type="dcterms:W3CDTF">2022-11-23T09:45:10Z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0x0101008A8DBB12C60ACD43B0AB6D040C2D7D2E</vt:lpwstr>
  </property>
</Properties>
</file>

<file path=docProps/thumbnail.jpeg>
</file>